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3"/>
  </p:notesMasterIdLst>
  <p:handoutMasterIdLst>
    <p:handoutMasterId r:id="rId14"/>
  </p:handoutMasterIdLst>
  <p:sldIdLst>
    <p:sldId id="339" r:id="rId2"/>
    <p:sldId id="346" r:id="rId3"/>
    <p:sldId id="358" r:id="rId4"/>
    <p:sldId id="347" r:id="rId5"/>
    <p:sldId id="378" r:id="rId6"/>
    <p:sldId id="359" r:id="rId7"/>
    <p:sldId id="380" r:id="rId8"/>
    <p:sldId id="377" r:id="rId9"/>
    <p:sldId id="381" r:id="rId10"/>
    <p:sldId id="382" r:id="rId11"/>
    <p:sldId id="383" r:id="rId12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Paul Schliwa-Bertling" initials="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000000"/>
    <a:srgbClr val="5C88D0"/>
    <a:srgbClr val="0000CC"/>
    <a:srgbClr val="0000FF"/>
    <a:srgbClr val="72AF2F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550" autoAdjust="0"/>
    <p:restoredTop sz="96270" autoAdjust="0"/>
  </p:normalViewPr>
  <p:slideViewPr>
    <p:cSldViewPr snapToGrid="0">
      <p:cViewPr varScale="1">
        <p:scale>
          <a:sx n="105" d="100"/>
          <a:sy n="105" d="100"/>
        </p:scale>
        <p:origin x="1254" y="7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98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51" d="100"/>
          <a:sy n="51" d="100"/>
        </p:scale>
        <p:origin x="2976" y="84"/>
      </p:cViewPr>
      <p:guideLst>
        <p:guide orient="horz" pos="3127"/>
        <p:guide pos="2141"/>
      </p:guideLst>
    </p:cSldViewPr>
  </p:notesViewPr>
  <p:gridSpacing cx="180023" cy="18002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BEA5103E-56C5-48F3-99BF-C695393FD9A5}" type="datetime1">
              <a:rPr lang="en-US"/>
              <a:pPr>
                <a:defRPr/>
              </a:pPr>
              <a:t>6/20/2017</a:t>
            </a:fld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F6734774-2827-498B-9A2D-5F6138B010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064602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A59C24A-C130-4D06-8531-EC2CB3B3E965}" type="datetime1">
              <a:rPr lang="en-US"/>
              <a:pPr>
                <a:defRPr/>
              </a:pPr>
              <a:t>6/20/2017</a:t>
            </a:fld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C225015-F029-481A-B1AF-0BE0CCEA670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72070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538163" y="6394450"/>
            <a:ext cx="36306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sv-SE" dirty="0">
                <a:solidFill>
                  <a:schemeClr val="bg1"/>
                </a:solidFill>
              </a:rPr>
              <a:t> </a:t>
            </a:r>
            <a:r>
              <a:rPr lang="en-GB" altLang="sv-SE" dirty="0"/>
              <a:t>SA WG2 Meeting #</a:t>
            </a:r>
            <a:r>
              <a:rPr lang="en-GB" altLang="sv-SE" dirty="0" smtClean="0"/>
              <a:t>122, </a:t>
            </a:r>
            <a:r>
              <a:rPr lang="es-ES" altLang="en-US" sz="1000" b="1" dirty="0" smtClean="0">
                <a:latin typeface="Arial "/>
              </a:rPr>
              <a:t>June 26-30 </a:t>
            </a:r>
            <a:r>
              <a:rPr lang="en-GB" altLang="sv-SE" dirty="0" smtClean="0"/>
              <a:t>2017</a:t>
            </a:r>
            <a:endParaRPr lang="en-GB" altLang="sv-SE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E20D73F7-B1DC-4FDB-A7BF-086033FDB7FB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7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8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2017</a:t>
            </a:r>
          </a:p>
        </p:txBody>
      </p:sp>
      <p:pic>
        <p:nvPicPr>
          <p:cNvPr id="9" name="Picture 10" descr="3GPP_TM_RD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SA WG2 Meeting </a:t>
            </a:r>
            <a:r>
              <a:rPr lang="sv-SE" altLang="en-US" sz="1200" b="1" dirty="0" smtClean="0">
                <a:latin typeface="Arial "/>
              </a:rPr>
              <a:t>#122</a:t>
            </a:r>
          </a:p>
          <a:p>
            <a:pPr eaLnBrk="1" hangingPunct="1">
              <a:defRPr/>
            </a:pPr>
            <a:r>
              <a:rPr lang="es-ES" altLang="en-US" sz="1200" b="1" dirty="0" smtClean="0">
                <a:latin typeface="Arial "/>
              </a:rPr>
              <a:t>June 26 – 30, 2017, San Jose Del Cabo, Mexico</a:t>
            </a:r>
            <a:endParaRPr lang="sv-SE" altLang="en-US" sz="1200" b="1" dirty="0">
              <a:latin typeface="Arial "/>
            </a:endParaRPr>
          </a:p>
        </p:txBody>
      </p:sp>
      <p:sp>
        <p:nvSpPr>
          <p:cNvPr id="11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S2-174325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932885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675026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44759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lumn nameless - sma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79512" y="764704"/>
            <a:ext cx="8784976" cy="5616624"/>
          </a:xfrm>
        </p:spPr>
        <p:txBody>
          <a:bodyPr/>
          <a:lstStyle>
            <a:lvl1pPr>
              <a:defRPr sz="1700"/>
            </a:lvl1pPr>
            <a:lvl2pPr>
              <a:defRPr sz="1400"/>
            </a:lvl2pPr>
            <a:lvl3pPr>
              <a:defRPr sz="1300"/>
            </a:lvl3pPr>
            <a:lvl4pPr>
              <a:defRPr sz="1200"/>
            </a:lvl4pPr>
            <a:lvl5pPr>
              <a:defRPr sz="11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505045684"/>
      </p:ext>
    </p:extLst>
  </p:cSld>
  <p:clrMapOvr>
    <a:masterClrMapping/>
  </p:clrMapOvr>
  <p:transition advClick="0" advTm="8000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ne column nameless - BI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179512" y="764704"/>
            <a:ext cx="8784976" cy="561662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</a:lstStyle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1302991353"/>
      </p:ext>
    </p:extLst>
  </p:cSld>
  <p:clrMapOvr>
    <a:masterClrMapping/>
  </p:clrMapOvr>
  <p:transition advClick="0" advTm="8000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29" name="TextBox 13"/>
          <p:cNvSpPr txBox="1">
            <a:spLocks noChangeArrowheads="1"/>
          </p:cNvSpPr>
          <p:nvPr userDrawn="1"/>
        </p:nvSpPr>
        <p:spPr bwMode="auto">
          <a:xfrm>
            <a:off x="538163" y="6394450"/>
            <a:ext cx="3630612" cy="31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sv-SE" dirty="0" smtClean="0">
                <a:solidFill>
                  <a:schemeClr val="bg1"/>
                </a:solidFill>
              </a:rPr>
              <a:t> SA WG2 Meeting #122, June 26 – 30 2017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DFB85580-5356-4D9D-A07F-6AE8CBDEA3DC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2016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16" r:id="rId2"/>
    <p:sldLayoutId id="2147483817" r:id="rId3"/>
    <p:sldLayoutId id="2147483821" r:id="rId4"/>
    <p:sldLayoutId id="2147483822" r:id="rId5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99.vsd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4.emf"/><Relationship Id="rId5" Type="http://schemas.openxmlformats.org/officeDocument/2006/relationships/package" Target="../embeddings/Microsoft_Visio___1010.vsdx"/><Relationship Id="rId4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image" Target="../media/image5.jpeg"/><Relationship Id="rId7" Type="http://schemas.openxmlformats.org/officeDocument/2006/relationships/package" Target="../embeddings/Microsoft_Visio___22.vs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package" Target="../embeddings/Microsoft_Visio___11.vsdx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33.vsdx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emf"/><Relationship Id="rId5" Type="http://schemas.openxmlformats.org/officeDocument/2006/relationships/package" Target="../embeddings/Microsoft_Visio___44.vsdx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55.vsd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0.emf"/><Relationship Id="rId5" Type="http://schemas.openxmlformats.org/officeDocument/2006/relationships/package" Target="../embeddings/Microsoft_Visio___66.vsdx"/><Relationship Id="rId4" Type="http://schemas.openxmlformats.org/officeDocument/2006/relationships/image" Target="../media/image9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77.vsd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2.emf"/><Relationship Id="rId5" Type="http://schemas.openxmlformats.org/officeDocument/2006/relationships/package" Target="../embeddings/Microsoft_Visio___88.vsdx"/><Relationship Id="rId4" Type="http://schemas.openxmlformats.org/officeDocument/2006/relationships/image" Target="../media/image11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i="1" dirty="0" smtClean="0"/>
              <a:t>Intermediate </a:t>
            </a:r>
            <a:r>
              <a:rPr lang="en-US" altLang="zh-CN" i="1" dirty="0"/>
              <a:t>SMF/UPF selection and the architecture</a:t>
            </a:r>
            <a:endParaRPr lang="zh-CN" altLang="en-US" dirty="0"/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>
          <a:xfrm>
            <a:off x="3343274" y="4191000"/>
            <a:ext cx="2903701" cy="504825"/>
          </a:xfrm>
        </p:spPr>
        <p:txBody>
          <a:bodyPr/>
          <a:lstStyle/>
          <a:p>
            <a:r>
              <a:rPr lang="en-US" altLang="zh-CN" dirty="0"/>
              <a:t>Huawei, HiSilicon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345175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91481"/>
          </a:xfrm>
        </p:spPr>
        <p:txBody>
          <a:bodyPr/>
          <a:lstStyle/>
          <a:p>
            <a:r>
              <a:rPr lang="en-GB" dirty="0" smtClean="0"/>
              <a:t>The Architecture Option B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62420" y="1142173"/>
            <a:ext cx="8784976" cy="323818"/>
          </a:xfrm>
        </p:spPr>
        <p:txBody>
          <a:bodyPr>
            <a:normAutofit fontScale="62500" lnSpcReduction="20000"/>
          </a:bodyPr>
          <a:lstStyle/>
          <a:p>
            <a:r>
              <a:rPr lang="en-GB" altLang="zh-CN" dirty="0" smtClean="0"/>
              <a:t>The additional SMF interfaces only with SMF via </a:t>
            </a:r>
            <a:r>
              <a:rPr lang="en-GB" altLang="zh-CN" dirty="0" err="1" smtClean="0"/>
              <a:t>Nxy</a:t>
            </a:r>
            <a:endParaRPr lang="en-GB" dirty="0" smtClean="0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196" name="Object 4"/>
          <p:cNvGraphicFramePr>
            <a:graphicFrameLocks noChangeAspect="1"/>
          </p:cNvGraphicFramePr>
          <p:nvPr/>
        </p:nvGraphicFramePr>
        <p:xfrm>
          <a:off x="0" y="2996952"/>
          <a:ext cx="3562637" cy="16561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0" name="Visio" r:id="rId3" imgW="8030400" imgH="3727200" progId="Visio.Drawing.15">
                  <p:embed/>
                </p:oleObj>
              </mc:Choice>
              <mc:Fallback>
                <p:oleObj name="Visio" r:id="rId3" imgW="8030400" imgH="372720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996952"/>
                        <a:ext cx="3562637" cy="165618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175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1749" name="Object 5"/>
          <p:cNvGraphicFramePr>
            <a:graphicFrameLocks noChangeAspect="1"/>
          </p:cNvGraphicFramePr>
          <p:nvPr/>
        </p:nvGraphicFramePr>
        <p:xfrm>
          <a:off x="3532761" y="2060848"/>
          <a:ext cx="4922040" cy="35650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81" name="Visio" r:id="rId5" imgW="7953280" imgH="5762720" progId="Visio.Drawing.15">
                  <p:embed/>
                </p:oleObj>
              </mc:Choice>
              <mc:Fallback>
                <p:oleObj name="Visio" r:id="rId5" imgW="7953280" imgH="576272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32761" y="2060848"/>
                        <a:ext cx="4922040" cy="35650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72048669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536104"/>
          </a:xfrm>
        </p:spPr>
        <p:txBody>
          <a:bodyPr/>
          <a:lstStyle/>
          <a:p>
            <a:r>
              <a:rPr lang="en-GB" dirty="0" smtClean="0"/>
              <a:t>Comparison of Option A/B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153874" y="1040378"/>
            <a:ext cx="8784976" cy="4489212"/>
          </a:xfrm>
        </p:spPr>
        <p:txBody>
          <a:bodyPr>
            <a:normAutofit/>
          </a:bodyPr>
          <a:lstStyle/>
          <a:p>
            <a:r>
              <a:rPr lang="en-GB" sz="1400" dirty="0" smtClean="0"/>
              <a:t>Option A</a:t>
            </a:r>
          </a:p>
          <a:p>
            <a:pPr lvl="1"/>
            <a:r>
              <a:rPr lang="en-GB" sz="1400" dirty="0" smtClean="0"/>
              <a:t>Pros:</a:t>
            </a:r>
          </a:p>
          <a:p>
            <a:pPr lvl="2"/>
            <a:r>
              <a:rPr lang="en-GB" sz="1400" dirty="0" smtClean="0"/>
              <a:t>DDN is sent from additional SMF directly to AMF.</a:t>
            </a:r>
          </a:p>
          <a:p>
            <a:pPr lvl="1"/>
            <a:r>
              <a:rPr lang="en-GB" sz="1400" dirty="0" smtClean="0"/>
              <a:t>Cons:</a:t>
            </a:r>
          </a:p>
          <a:p>
            <a:pPr lvl="2"/>
            <a:r>
              <a:rPr lang="en-GB" sz="1400" dirty="0" smtClean="0"/>
              <a:t>Couples SM with MM (in step 5 &amp; 6), AMF has to be involved for SM management. Or, AMF needs to have message relay function between anchor SMF and additional SMF (step 5 &amp; 6).</a:t>
            </a:r>
          </a:p>
          <a:p>
            <a:pPr lvl="2"/>
            <a:r>
              <a:rPr lang="en-GB" sz="1400" dirty="0" smtClean="0"/>
              <a:t>More messages needed during additional SMF insertion/relocation.</a:t>
            </a:r>
          </a:p>
          <a:p>
            <a:r>
              <a:rPr lang="en-GB" sz="1400" dirty="0" smtClean="0"/>
              <a:t>Option B</a:t>
            </a:r>
          </a:p>
          <a:p>
            <a:pPr lvl="1"/>
            <a:r>
              <a:rPr lang="en-GB" sz="1400" dirty="0" smtClean="0"/>
              <a:t>Pros:</a:t>
            </a:r>
          </a:p>
          <a:p>
            <a:pPr lvl="2"/>
            <a:r>
              <a:rPr lang="en-GB" sz="1400" dirty="0" smtClean="0"/>
              <a:t>Clean SM/MM separation.</a:t>
            </a:r>
          </a:p>
          <a:p>
            <a:pPr lvl="2"/>
            <a:r>
              <a:rPr lang="en-GB" sz="1400" dirty="0" smtClean="0"/>
              <a:t>Fewer messages during additional SMF insertion/relocation</a:t>
            </a:r>
          </a:p>
          <a:p>
            <a:pPr lvl="1"/>
            <a:r>
              <a:rPr lang="en-GB" sz="1400" dirty="0" smtClean="0"/>
              <a:t>Cons:</a:t>
            </a:r>
          </a:p>
          <a:p>
            <a:pPr lvl="2"/>
            <a:r>
              <a:rPr lang="en-GB" sz="1400" dirty="0" smtClean="0"/>
              <a:t>DDN has to be sent via anchor SMF.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23528" y="5805264"/>
            <a:ext cx="8136904" cy="523220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 smtClean="0">
                <a:solidFill>
                  <a:schemeClr val="bg1"/>
                </a:solidFill>
              </a:rPr>
              <a:t>Proposal: </a:t>
            </a:r>
            <a:r>
              <a:rPr lang="en-GB" altLang="zh-CN" sz="1400" b="1" dirty="0" smtClean="0">
                <a:solidFill>
                  <a:schemeClr val="bg1"/>
                </a:solidFill>
              </a:rPr>
              <a:t>Option B is selected, that is, additional SMF interfaces with anchor SMF via </a:t>
            </a:r>
            <a:r>
              <a:rPr lang="en-GB" altLang="zh-CN" sz="1400" b="1" dirty="0" err="1" smtClean="0">
                <a:solidFill>
                  <a:schemeClr val="bg1"/>
                </a:solidFill>
              </a:rPr>
              <a:t>Nxy</a:t>
            </a:r>
            <a:r>
              <a:rPr lang="en-GB" altLang="zh-CN" sz="1400" b="1" dirty="0" smtClean="0">
                <a:solidFill>
                  <a:schemeClr val="bg1"/>
                </a:solidFill>
              </a:rPr>
              <a:t> reference point.</a:t>
            </a:r>
            <a:endParaRPr lang="zh-CN" altLang="en-US" sz="1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47493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505" y="77996"/>
            <a:ext cx="7531546" cy="666824"/>
          </a:xfrm>
        </p:spPr>
        <p:txBody>
          <a:bodyPr/>
          <a:lstStyle/>
          <a:p>
            <a:r>
              <a:rPr lang="en-US" altLang="zh-CN" sz="2400" dirty="0"/>
              <a:t>D</a:t>
            </a:r>
            <a:r>
              <a:rPr lang="en-US" altLang="zh-CN" sz="2400" dirty="0" smtClean="0"/>
              <a:t>eployment assumption for SMF/UPF</a:t>
            </a:r>
            <a:endParaRPr lang="zh-CN" altLang="en-US" sz="2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4717161" y="1627825"/>
            <a:ext cx="4051268" cy="1551314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altLang="zh-CN" sz="1400" b="1" dirty="0" smtClean="0"/>
              <a:t>Option 1: The SMF within a region serves all UPFs</a:t>
            </a:r>
          </a:p>
          <a:p>
            <a:pPr lvl="1">
              <a:buClrTx/>
            </a:pPr>
            <a:r>
              <a:rPr lang="en-US" altLang="zh-CN" dirty="0" smtClean="0"/>
              <a:t>All UPFs are controlled by the same group of SMF, regardless whether UPF is deployed at edge office or at CO.</a:t>
            </a: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" name="文本占位符 2"/>
          <p:cNvSpPr txBox="1">
            <a:spLocks/>
          </p:cNvSpPr>
          <p:nvPr/>
        </p:nvSpPr>
        <p:spPr bwMode="auto">
          <a:xfrm>
            <a:off x="4815657" y="3283541"/>
            <a:ext cx="4114697" cy="24676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  <a:noAutofit/>
          </a:bodyPr>
          <a:lstStyle/>
          <a:p>
            <a:pPr marL="177800" marR="0" lvl="0" indent="-165100" defTabSz="914400" eaLnBrk="0" latinLnBrk="0" hangingPunct="0">
              <a:spcBef>
                <a:spcPts val="336"/>
              </a:spcBef>
              <a:spcAft>
                <a:spcPts val="0"/>
              </a:spcAft>
              <a:buClr>
                <a:srgbClr val="461100"/>
              </a:buClr>
              <a:buSzPct val="100000"/>
              <a:buFont typeface="Arial" pitchFamily="34" charset="0"/>
              <a:buChar char="•"/>
              <a:tabLst/>
              <a:defRPr/>
            </a:pPr>
            <a:r>
              <a:rPr lang="en-US" altLang="zh-CN" sz="1400" b="1" dirty="0" smtClean="0">
                <a:latin typeface="+mn-lt"/>
                <a:ea typeface="黑体" pitchFamily="49" charset="-122"/>
              </a:rPr>
              <a:t>Option 2: Hierarchical deployment of SMF</a:t>
            </a:r>
          </a:p>
          <a:p>
            <a:pPr marL="463550" lvl="1" indent="-285750" eaLnBrk="0" hangingPunct="0">
              <a:spcBef>
                <a:spcPts val="336"/>
              </a:spcBef>
              <a:spcAft>
                <a:spcPts val="0"/>
              </a:spcAft>
              <a:buClr>
                <a:srgbClr val="461100"/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+mn-lt"/>
              </a:rPr>
              <a:t>Two different sets of SMFs exists:</a:t>
            </a:r>
          </a:p>
          <a:p>
            <a:pPr marL="920750" lvl="2" indent="-285750" eaLnBrk="0" hangingPunct="0">
              <a:spcBef>
                <a:spcPts val="336"/>
              </a:spcBef>
              <a:spcAft>
                <a:spcPts val="0"/>
              </a:spcAft>
              <a:buClr>
                <a:srgbClr val="461100"/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+mn-lt"/>
              </a:rPr>
              <a:t>SMFs that controls local UPF (e.g. located at edge)</a:t>
            </a:r>
          </a:p>
          <a:p>
            <a:pPr marL="920750" lvl="2" indent="-285750" eaLnBrk="0" hangingPunct="0">
              <a:spcBef>
                <a:spcPts val="336"/>
              </a:spcBef>
              <a:spcAft>
                <a:spcPts val="0"/>
              </a:spcAft>
              <a:buClr>
                <a:srgbClr val="461100"/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+mn-lt"/>
              </a:rPr>
              <a:t>SMFs that controls UPFs that are more generic (e.g. located in CO)</a:t>
            </a:r>
          </a:p>
          <a:p>
            <a:pPr marL="463550" lvl="1" indent="-285750" eaLnBrk="0" hangingPunct="0">
              <a:spcBef>
                <a:spcPts val="336"/>
              </a:spcBef>
              <a:spcAft>
                <a:spcPts val="0"/>
              </a:spcAft>
              <a:buClr>
                <a:srgbClr val="461100"/>
              </a:buClr>
              <a:buSzPct val="80000"/>
              <a:buFont typeface="Arial" panose="020B0604020202020204" pitchFamily="34" charset="0"/>
              <a:buChar char="•"/>
            </a:pPr>
            <a:r>
              <a:rPr lang="en-US" altLang="zh-CN" sz="1400" dirty="0" smtClean="0">
                <a:latin typeface="+mn-lt"/>
              </a:rPr>
              <a:t>Intermediate SMFs are inserted due to the UPF at edge may be controlled by only one SMF.</a:t>
            </a:r>
          </a:p>
        </p:txBody>
      </p:sp>
      <p:pic>
        <p:nvPicPr>
          <p:cNvPr id="33797" name="Picture 5" descr="C:\Users\z00405990\Pictures\4a5089fft836c88a73394&amp;69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2736" y="3734606"/>
            <a:ext cx="756590" cy="753757"/>
          </a:xfrm>
          <a:prstGeom prst="rect">
            <a:avLst/>
          </a:prstGeom>
          <a:noFill/>
        </p:spPr>
      </p:pic>
      <p:pic>
        <p:nvPicPr>
          <p:cNvPr id="33798" name="Picture 6" descr="C:\Users\z00405990\Pictures\J5ZRpNiAzC_135452528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984822"/>
            <a:ext cx="1202063" cy="903486"/>
          </a:xfrm>
          <a:prstGeom prst="rect">
            <a:avLst/>
          </a:prstGeom>
          <a:noFill/>
        </p:spPr>
      </p:pic>
      <p:sp>
        <p:nvSpPr>
          <p:cNvPr id="3380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799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90597211"/>
              </p:ext>
            </p:extLst>
          </p:nvPr>
        </p:nvGraphicFramePr>
        <p:xfrm>
          <a:off x="107505" y="1113324"/>
          <a:ext cx="4269625" cy="20658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2" name="Visio" r:id="rId5" imgW="5505545" imgH="2581180" progId="Visio.Drawing.15">
                  <p:embed/>
                </p:oleObj>
              </mc:Choice>
              <mc:Fallback>
                <p:oleObj name="Visio" r:id="rId5" imgW="5505545" imgH="2581180" progId="Visio.Drawing.15">
                  <p:embed/>
                  <p:pic>
                    <p:nvPicPr>
                      <p:cNvPr id="0" name="Picture 2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5" y="1113324"/>
                        <a:ext cx="4269625" cy="20658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80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380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11346051"/>
              </p:ext>
            </p:extLst>
          </p:nvPr>
        </p:nvGraphicFramePr>
        <p:xfrm>
          <a:off x="112829" y="3451284"/>
          <a:ext cx="4264301" cy="21321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03" name="Visio" r:id="rId7" imgW="5276945" imgH="2638330" progId="Visio.Drawing.15">
                  <p:embed/>
                </p:oleObj>
              </mc:Choice>
              <mc:Fallback>
                <p:oleObj name="Visio" r:id="rId7" imgW="5276945" imgH="2638330" progId="Visio.Drawing.15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2829" y="3451284"/>
                        <a:ext cx="4264301" cy="213215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2402244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50" y="139647"/>
            <a:ext cx="6827838" cy="565030"/>
          </a:xfrm>
        </p:spPr>
        <p:txBody>
          <a:bodyPr/>
          <a:lstStyle/>
          <a:p>
            <a:r>
              <a:rPr lang="en-US" altLang="zh-CN" sz="2400" dirty="0" smtClean="0"/>
              <a:t>Additional SMF Insertion for Option 2</a:t>
            </a:r>
            <a:endParaRPr lang="zh-CN" altLang="en-US" sz="2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5414070" y="1268761"/>
            <a:ext cx="3456384" cy="577132"/>
          </a:xfrm>
        </p:spPr>
        <p:txBody>
          <a:bodyPr/>
          <a:lstStyle/>
          <a:p>
            <a:r>
              <a:rPr lang="en-US" altLang="zh-CN" sz="1400" dirty="0" smtClean="0"/>
              <a:t>Before UE moves to an area served by local SMF</a:t>
            </a:r>
            <a:endParaRPr lang="zh-CN" altLang="en-US" sz="1400" dirty="0"/>
          </a:p>
        </p:txBody>
      </p:sp>
      <p:sp>
        <p:nvSpPr>
          <p:cNvPr id="5529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7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85082679"/>
              </p:ext>
            </p:extLst>
          </p:nvPr>
        </p:nvGraphicFramePr>
        <p:xfrm>
          <a:off x="3707904" y="3300813"/>
          <a:ext cx="5162550" cy="2009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0" name="Visio" r:id="rId3" imgW="5162645" imgH="2009680" progId="Visio.Drawing.15">
                  <p:embed/>
                </p:oleObj>
              </mc:Choice>
              <mc:Fallback>
                <p:oleObj name="Visio" r:id="rId3" imgW="5162645" imgH="2009680" progId="Visio.Drawing.15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07904" y="3300813"/>
                        <a:ext cx="5162550" cy="20097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30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5299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4689706"/>
              </p:ext>
            </p:extLst>
          </p:nvPr>
        </p:nvGraphicFramePr>
        <p:xfrm>
          <a:off x="188058" y="1084317"/>
          <a:ext cx="5162550" cy="195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691" name="Visio" r:id="rId5" imgW="5162645" imgH="1952530" progId="Visio.Drawing.15">
                  <p:embed/>
                </p:oleObj>
              </mc:Choice>
              <mc:Fallback>
                <p:oleObj name="Visio" r:id="rId5" imgW="5162645" imgH="1952530" progId="Visio.Drawing.15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8058" y="1084317"/>
                        <a:ext cx="5162550" cy="19526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文本占位符 2"/>
          <p:cNvSpPr txBox="1">
            <a:spLocks/>
          </p:cNvSpPr>
          <p:nvPr/>
        </p:nvSpPr>
        <p:spPr bwMode="auto">
          <a:xfrm>
            <a:off x="188058" y="3781694"/>
            <a:ext cx="3456384" cy="1528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0142" tIns="40070" rIns="80142" bIns="4007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defTabSz="914400" latinLnBrk="0">
              <a:lnSpc>
                <a:spcPct val="100000"/>
              </a:lnSpc>
              <a:spcBef>
                <a:spcPct val="20000"/>
              </a:spcBef>
              <a:buClr>
                <a:srgbClr val="461100"/>
              </a:buClr>
              <a:buSzPct val="100000"/>
              <a:buBlip>
                <a:blip r:embed="rId7"/>
              </a:buBlip>
              <a:tabLst/>
              <a:defRPr/>
            </a:pPr>
            <a:r>
              <a:rPr lang="en-US" altLang="zh-CN" sz="1400" dirty="0" smtClean="0">
                <a:latin typeface="+mn-lt"/>
                <a:cs typeface="+mn-cs"/>
              </a:rPr>
              <a:t>After UE moves to an area served by local SMF:</a:t>
            </a:r>
          </a:p>
          <a:p>
            <a:pPr marL="635000" lvl="1" indent="-165100" eaLnBrk="0" hangingPunct="0">
              <a:buClr>
                <a:srgbClr val="461100"/>
              </a:buClr>
              <a:buSzPct val="100000"/>
              <a:buFont typeface="Arial" pitchFamily="34" charset="0"/>
              <a:buChar char="•"/>
            </a:pPr>
            <a:r>
              <a:rPr lang="en-US" altLang="zh-CN" sz="1400" kern="0" dirty="0" smtClean="0">
                <a:solidFill>
                  <a:srgbClr val="461100"/>
                </a:solidFill>
                <a:latin typeface="+mn-lt"/>
                <a:ea typeface="黑体" pitchFamily="49" charset="-122"/>
              </a:rPr>
              <a:t>Original UPF can still serve the UE.</a:t>
            </a:r>
          </a:p>
          <a:p>
            <a:pPr marL="635000" lvl="1" indent="-165100" eaLnBrk="0" hangingPunct="0">
              <a:buClr>
                <a:srgbClr val="461100"/>
              </a:buClr>
              <a:buSzPct val="100000"/>
              <a:buFont typeface="Arial" pitchFamily="34" charset="0"/>
              <a:buChar char="•"/>
            </a:pPr>
            <a:r>
              <a:rPr lang="en-US" altLang="zh-CN" sz="1400" kern="0" dirty="0" smtClean="0">
                <a:solidFill>
                  <a:srgbClr val="461100"/>
                </a:solidFill>
                <a:latin typeface="+mn-lt"/>
                <a:ea typeface="黑体" pitchFamily="49" charset="-122"/>
              </a:rPr>
              <a:t>Additional SMF is inserted to support access to local DN for some specific traffic, i.e. not only due to the connection issue. </a:t>
            </a:r>
            <a:endParaRPr kumimoji="0" lang="zh-CN" altLang="en-US" sz="1400" i="0" u="none" strike="noStrike" kern="0" cap="none" spc="0" normalizeH="0" baseline="0" noProof="0" dirty="0">
              <a:ln>
                <a:noFill/>
              </a:ln>
              <a:solidFill>
                <a:srgbClr val="461100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</a:endParaRPr>
          </a:p>
        </p:txBody>
      </p:sp>
    </p:spTree>
  </p:cSld>
  <p:clrMapOvr>
    <a:masterClrMapping/>
  </p:clrMapOvr>
  <p:transition advClick="0" advTm="8000"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95840"/>
            <a:ext cx="7392062" cy="523875"/>
          </a:xfrm>
        </p:spPr>
        <p:txBody>
          <a:bodyPr/>
          <a:lstStyle/>
          <a:p>
            <a:r>
              <a:rPr lang="en-GB" altLang="zh-CN" dirty="0" smtClean="0"/>
              <a:t>Scenario for SMF Selection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19690" y="993037"/>
            <a:ext cx="8861939" cy="3032032"/>
          </a:xfrm>
        </p:spPr>
        <p:txBody>
          <a:bodyPr>
            <a:noAutofit/>
          </a:bodyPr>
          <a:lstStyle/>
          <a:p>
            <a:r>
              <a:rPr lang="en-US" altLang="zh-CN" sz="1400" dirty="0" smtClean="0"/>
              <a:t>Deployment Option 1</a:t>
            </a:r>
          </a:p>
          <a:p>
            <a:pPr lvl="1"/>
            <a:r>
              <a:rPr lang="en-US" altLang="zh-CN" dirty="0"/>
              <a:t>T</a:t>
            </a:r>
            <a:r>
              <a:rPr lang="en-US" altLang="zh-CN" dirty="0" smtClean="0"/>
              <a:t>he selection of SMF is dependent on the region the UE camped, within one region, only one SMF is needed.</a:t>
            </a:r>
          </a:p>
          <a:p>
            <a:pPr lvl="2"/>
            <a:r>
              <a:rPr lang="en-US" altLang="zh-CN" sz="1400" dirty="0" smtClean="0"/>
              <a:t>In initial PDU session establishment, only one SMF within the region is selected</a:t>
            </a:r>
          </a:p>
          <a:p>
            <a:pPr lvl="2"/>
            <a:r>
              <a:rPr lang="en-US" altLang="zh-CN" sz="1400" dirty="0" smtClean="0"/>
              <a:t>When ULCL/BP is inserted, if the UE still within the region, no additional SMF is needed</a:t>
            </a:r>
          </a:p>
          <a:p>
            <a:pPr lvl="1"/>
            <a:r>
              <a:rPr lang="en-US" altLang="zh-CN" dirty="0" smtClean="0"/>
              <a:t>If UE moves into another region, an additional SMF is inserted together with an intermediate UPF which terminates the N3 reference point.</a:t>
            </a:r>
          </a:p>
          <a:p>
            <a:pPr lvl="3"/>
            <a:endParaRPr lang="en-US" altLang="zh-CN" sz="1400" dirty="0" smtClean="0"/>
          </a:p>
          <a:p>
            <a:endParaRPr lang="en-US" altLang="zh-CN" sz="1400" dirty="0" smtClean="0"/>
          </a:p>
          <a:p>
            <a:r>
              <a:rPr lang="en-US" altLang="zh-CN" sz="1400" dirty="0" smtClean="0"/>
              <a:t>Deployment Option2</a:t>
            </a:r>
            <a:endParaRPr lang="en-US" altLang="zh-CN" sz="1400" dirty="0"/>
          </a:p>
          <a:p>
            <a:pPr lvl="1"/>
            <a:r>
              <a:rPr lang="en-US" altLang="zh-CN" dirty="0" smtClean="0"/>
              <a:t>The selection of SMF is dependent on </a:t>
            </a:r>
            <a:r>
              <a:rPr lang="en-US" altLang="zh-CN" b="1" u="sng" dirty="0" smtClean="0"/>
              <a:t>UE location and whether ULCL/BPF is needed, i.e. MM/SM procedure.</a:t>
            </a:r>
          </a:p>
          <a:p>
            <a:pPr lvl="1"/>
            <a:r>
              <a:rPr lang="en-US" altLang="zh-CN" dirty="0" smtClean="0"/>
              <a:t>If UL-CL/BPF </a:t>
            </a:r>
            <a:r>
              <a:rPr lang="en-US" altLang="zh-CN" dirty="0"/>
              <a:t>is </a:t>
            </a:r>
            <a:r>
              <a:rPr lang="en-US" altLang="zh-CN" dirty="0" smtClean="0"/>
              <a:t>needed, </a:t>
            </a:r>
            <a:r>
              <a:rPr lang="en-US" altLang="zh-CN" dirty="0"/>
              <a:t>additional SMF that controls the </a:t>
            </a:r>
            <a:r>
              <a:rPr lang="en-US" altLang="zh-CN" dirty="0" smtClean="0"/>
              <a:t>ULCL/BPF </a:t>
            </a:r>
            <a:r>
              <a:rPr lang="en-US" altLang="zh-CN" dirty="0"/>
              <a:t>may need to be </a:t>
            </a:r>
            <a:r>
              <a:rPr lang="en-US" altLang="zh-CN" dirty="0" smtClean="0"/>
              <a:t>inserted, </a:t>
            </a:r>
            <a:r>
              <a:rPr lang="en-US" altLang="zh-CN" b="1" u="sng" dirty="0" smtClean="0"/>
              <a:t>during PDU session establishment or at a later stage.</a:t>
            </a:r>
            <a:endParaRPr lang="en-US" altLang="zh-CN" b="1" u="sng" dirty="0"/>
          </a:p>
          <a:p>
            <a:endParaRPr lang="en-US" altLang="zh-CN" sz="1400" dirty="0" smtClean="0"/>
          </a:p>
        </p:txBody>
      </p:sp>
      <p:sp>
        <p:nvSpPr>
          <p:cNvPr id="7" name="文本占位符 2"/>
          <p:cNvSpPr txBox="1">
            <a:spLocks/>
          </p:cNvSpPr>
          <p:nvPr/>
        </p:nvSpPr>
        <p:spPr bwMode="auto">
          <a:xfrm>
            <a:off x="529722" y="5633688"/>
            <a:ext cx="7315317" cy="365459"/>
          </a:xfrm>
          <a:prstGeom prst="rect">
            <a:avLst/>
          </a:prstGeom>
          <a:solidFill>
            <a:srgbClr val="5C88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CN" sz="1400" b="1" kern="0" dirty="0"/>
              <a:t>Conclusion: Additional SMF selection due to the:  </a:t>
            </a:r>
            <a:r>
              <a:rPr lang="en-US" altLang="zh-CN" sz="1400" b="1" kern="0" dirty="0">
                <a:solidFill>
                  <a:srgbClr val="FF0000"/>
                </a:solidFill>
              </a:rPr>
              <a:t>location</a:t>
            </a:r>
            <a:r>
              <a:rPr lang="en-US" altLang="zh-CN" sz="1400" b="1" kern="0" dirty="0"/>
              <a:t>  and/or  </a:t>
            </a:r>
            <a:r>
              <a:rPr lang="en-US" altLang="zh-CN" sz="1400" b="1" kern="0" dirty="0">
                <a:solidFill>
                  <a:srgbClr val="FF0000"/>
                </a:solidFill>
              </a:rPr>
              <a:t>UL-CL/BPF</a:t>
            </a:r>
            <a:r>
              <a:rPr lang="en-US" altLang="zh-CN" sz="1400" b="1" kern="0" dirty="0"/>
              <a:t> are needed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1687657723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37972"/>
          </a:xfrm>
        </p:spPr>
        <p:txBody>
          <a:bodyPr/>
          <a:lstStyle/>
          <a:p>
            <a:r>
              <a:rPr lang="en-US" altLang="zh-CN" sz="2400" dirty="0" smtClean="0"/>
              <a:t>Selection of intermediate SMF that controls N3 UPF</a:t>
            </a:r>
            <a:endParaRPr lang="zh-CN" altLang="en-US" sz="2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79512" y="1281868"/>
            <a:ext cx="8784976" cy="421307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This corresponds to deployment option 1</a:t>
            </a:r>
          </a:p>
          <a:p>
            <a:r>
              <a:rPr lang="en-US" altLang="zh-CN" dirty="0" smtClean="0"/>
              <a:t>The intermediate SMF controls UPF that connects to RAN the UE is currently camping</a:t>
            </a:r>
          </a:p>
          <a:p>
            <a:r>
              <a:rPr lang="en-US" altLang="zh-CN" dirty="0" smtClean="0"/>
              <a:t>Selection of this intermediate SMF does not need to consider PDU session requirements, e.g. whether ULCL is needed at that location</a:t>
            </a:r>
          </a:p>
          <a:p>
            <a:r>
              <a:rPr lang="en-US" altLang="zh-CN" dirty="0" smtClean="0"/>
              <a:t>AMF has enough information to select the intermediate SMF</a:t>
            </a:r>
          </a:p>
        </p:txBody>
      </p:sp>
      <p:sp>
        <p:nvSpPr>
          <p:cNvPr id="4" name="文本占位符 2"/>
          <p:cNvSpPr txBox="1">
            <a:spLocks/>
          </p:cNvSpPr>
          <p:nvPr/>
        </p:nvSpPr>
        <p:spPr bwMode="auto">
          <a:xfrm>
            <a:off x="488950" y="4856021"/>
            <a:ext cx="7778750" cy="365459"/>
          </a:xfrm>
          <a:prstGeom prst="rect">
            <a:avLst/>
          </a:prstGeom>
          <a:solidFill>
            <a:srgbClr val="5C88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CN" sz="1400" b="1" kern="0" dirty="0" smtClean="0"/>
              <a:t>Observation: The intermediate SMF that controls UPF that connects to RAN may be selected by AMF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387522795"/>
      </p:ext>
    </p:extLst>
  </p:cSld>
  <p:clrMapOvr>
    <a:masterClrMapping/>
  </p:clrMapOvr>
  <p:transition advClick="0" advTm="8000">
    <p:fade thruBlk="1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37972"/>
          </a:xfrm>
        </p:spPr>
        <p:txBody>
          <a:bodyPr/>
          <a:lstStyle/>
          <a:p>
            <a:r>
              <a:rPr lang="en-US" altLang="zh-CN" sz="2400" dirty="0"/>
              <a:t>Selection of intermediate SMF </a:t>
            </a:r>
            <a:r>
              <a:rPr lang="en-US" altLang="zh-CN" sz="2400" dirty="0" smtClean="0"/>
              <a:t>that controls ULCL/BP</a:t>
            </a:r>
            <a:endParaRPr lang="zh-CN" altLang="en-US" sz="2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79512" y="1350236"/>
            <a:ext cx="8784976" cy="414471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In deployment option 2, an intermediate SMF may be inserted due to the insertion of ULCL/BP</a:t>
            </a:r>
          </a:p>
          <a:p>
            <a:r>
              <a:rPr lang="en-US" altLang="zh-CN" dirty="0" smtClean="0"/>
              <a:t>AMF is not aware of PDU session information, e.g. whether ULCL/BP is needed, hence AMF does not have enough information to select the intermediate SMF that controls ULCL/BP.</a:t>
            </a:r>
          </a:p>
          <a:p>
            <a:r>
              <a:rPr lang="en-US" altLang="zh-CN" dirty="0" smtClean="0"/>
              <a:t>It is better that this kind intermediate SMF is selected by Anchor SMF.</a:t>
            </a:r>
          </a:p>
        </p:txBody>
      </p:sp>
      <p:sp>
        <p:nvSpPr>
          <p:cNvPr id="4" name="文本占位符 2"/>
          <p:cNvSpPr txBox="1">
            <a:spLocks/>
          </p:cNvSpPr>
          <p:nvPr/>
        </p:nvSpPr>
        <p:spPr bwMode="auto">
          <a:xfrm>
            <a:off x="488950" y="4856021"/>
            <a:ext cx="7315317" cy="365459"/>
          </a:xfrm>
          <a:prstGeom prst="rect">
            <a:avLst/>
          </a:prstGeom>
          <a:solidFill>
            <a:srgbClr val="5C88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CN" sz="1400" b="1" kern="0" dirty="0" smtClean="0"/>
              <a:t>Observation: </a:t>
            </a:r>
            <a:r>
              <a:rPr lang="en-US" altLang="zh-CN" sz="1400" b="1" kern="0" dirty="0" smtClean="0"/>
              <a:t>Anchor SMF </a:t>
            </a:r>
            <a:r>
              <a:rPr lang="en-US" altLang="zh-CN" sz="1400" b="1" kern="0" dirty="0" smtClean="0"/>
              <a:t>selects the intermediate SMF that controls ULCL/BP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2657668171"/>
      </p:ext>
    </p:extLst>
  </p:cSld>
  <p:clrMapOvr>
    <a:masterClrMapping/>
  </p:clrMapOvr>
  <p:transition advClick="0" advTm="8000">
    <p:fade thruBlk="1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4325" y="228600"/>
            <a:ext cx="7002463" cy="437972"/>
          </a:xfrm>
        </p:spPr>
        <p:txBody>
          <a:bodyPr/>
          <a:lstStyle/>
          <a:p>
            <a:r>
              <a:rPr lang="en-US" altLang="zh-CN" sz="2400" dirty="0" smtClean="0"/>
              <a:t>Insertion of SMF that controls ULCL/BP during mobility</a:t>
            </a:r>
            <a:endParaRPr lang="zh-CN" altLang="en-US" sz="2400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79512" y="1350236"/>
            <a:ext cx="8784976" cy="414471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During mobility related procedure, it is possible both intermediate SMF that controls N3 UPF and intermediate SMF that controls ULCL/BP need to be selected:</a:t>
            </a:r>
          </a:p>
          <a:p>
            <a:pPr lvl="1"/>
            <a:r>
              <a:rPr lang="en-US" altLang="zh-CN" dirty="0" smtClean="0"/>
              <a:t>It is preferred that this 2 intermediate SMFs are collocated, hence, intermediate SMF controls both N3 UPF and ULCL/BP (or N3 UPF and ULCL/BP are collocated).</a:t>
            </a:r>
          </a:p>
          <a:p>
            <a:pPr lvl="1"/>
            <a:r>
              <a:rPr lang="en-US" altLang="zh-CN" dirty="0" smtClean="0"/>
              <a:t>AMF does not have enough information to select such intermediate SMF</a:t>
            </a:r>
          </a:p>
          <a:p>
            <a:pPr lvl="1"/>
            <a:r>
              <a:rPr lang="en-US" altLang="zh-CN" dirty="0" smtClean="0"/>
              <a:t>It is proposed that Anchor SMF selects intermediate SMF</a:t>
            </a:r>
          </a:p>
        </p:txBody>
      </p:sp>
      <p:sp>
        <p:nvSpPr>
          <p:cNvPr id="5" name="文本占位符 2"/>
          <p:cNvSpPr txBox="1">
            <a:spLocks/>
          </p:cNvSpPr>
          <p:nvPr/>
        </p:nvSpPr>
        <p:spPr bwMode="auto">
          <a:xfrm>
            <a:off x="488950" y="4856021"/>
            <a:ext cx="7778750" cy="365459"/>
          </a:xfrm>
          <a:prstGeom prst="rect">
            <a:avLst/>
          </a:prstGeom>
          <a:solidFill>
            <a:srgbClr val="5C88D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3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2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1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altLang="zh-CN" sz="1400" b="1" kern="0" dirty="0" smtClean="0"/>
              <a:t>Proposal: Anchor SMF selects the intermediate SMF.</a:t>
            </a:r>
            <a:endParaRPr lang="en-US" altLang="zh-CN" sz="1400" kern="0" dirty="0"/>
          </a:p>
        </p:txBody>
      </p:sp>
    </p:spTree>
    <p:extLst>
      <p:ext uri="{BB962C8B-B14F-4D97-AF65-F5344CB8AC3E}">
        <p14:creationId xmlns:p14="http://schemas.microsoft.com/office/powerpoint/2010/main" val="2821789155"/>
      </p:ext>
    </p:extLst>
  </p:cSld>
  <p:clrMapOvr>
    <a:masterClrMapping/>
  </p:clrMapOvr>
  <p:transition advClick="0" advTm="8000">
    <p:fade thruBlk="1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63609"/>
          </a:xfrm>
        </p:spPr>
        <p:txBody>
          <a:bodyPr/>
          <a:lstStyle/>
          <a:p>
            <a:r>
              <a:rPr lang="en-US" altLang="zh-CN" dirty="0" smtClean="0"/>
              <a:t>Function of Additional SMF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179512" y="692209"/>
            <a:ext cx="5272705" cy="5553470"/>
          </a:xfrm>
        </p:spPr>
        <p:txBody>
          <a:bodyPr/>
          <a:lstStyle/>
          <a:p>
            <a:pPr>
              <a:spcBef>
                <a:spcPts val="300"/>
              </a:spcBef>
            </a:pPr>
            <a:r>
              <a:rPr lang="en-US" altLang="zh-CN" dirty="0" smtClean="0"/>
              <a:t>Option A</a:t>
            </a:r>
          </a:p>
          <a:p>
            <a:pPr lvl="1">
              <a:spcBef>
                <a:spcPts val="300"/>
              </a:spcBef>
            </a:pPr>
            <a:r>
              <a:rPr lang="en-US" altLang="zh-CN" dirty="0" smtClean="0"/>
              <a:t>N1 signaling termination</a:t>
            </a:r>
          </a:p>
          <a:p>
            <a:pPr lvl="1">
              <a:spcBef>
                <a:spcPts val="300"/>
              </a:spcBef>
            </a:pPr>
            <a:r>
              <a:rPr lang="en-US" altLang="zh-CN" dirty="0" smtClean="0"/>
              <a:t>N2 signaling termination</a:t>
            </a:r>
          </a:p>
          <a:p>
            <a:pPr lvl="1">
              <a:spcBef>
                <a:spcPts val="300"/>
              </a:spcBef>
            </a:pPr>
            <a:r>
              <a:rPr lang="en-US" altLang="zh-CN" dirty="0" smtClean="0"/>
              <a:t>Event handling, e.g. SR, location reporting</a:t>
            </a:r>
          </a:p>
          <a:p>
            <a:pPr lvl="1">
              <a:spcBef>
                <a:spcPts val="300"/>
              </a:spcBef>
            </a:pPr>
            <a:r>
              <a:rPr lang="en-US" altLang="zh-CN" dirty="0" smtClean="0"/>
              <a:t>UPF selection</a:t>
            </a:r>
          </a:p>
          <a:p>
            <a:pPr lvl="1">
              <a:spcBef>
                <a:spcPts val="300"/>
              </a:spcBef>
            </a:pPr>
            <a:r>
              <a:rPr lang="en-US" altLang="zh-CN" dirty="0" smtClean="0"/>
              <a:t>N4 session management</a:t>
            </a:r>
          </a:p>
          <a:p>
            <a:pPr lvl="1">
              <a:spcBef>
                <a:spcPts val="300"/>
              </a:spcBef>
            </a:pPr>
            <a:r>
              <a:rPr lang="en-US" altLang="zh-CN" dirty="0" smtClean="0"/>
              <a:t>Possible local charging and </a:t>
            </a:r>
            <a:r>
              <a:rPr lang="en-US" altLang="zh-CN" dirty="0" err="1" smtClean="0"/>
              <a:t>QoS</a:t>
            </a:r>
            <a:r>
              <a:rPr lang="en-US" altLang="zh-CN" dirty="0" smtClean="0"/>
              <a:t> enforcement</a:t>
            </a:r>
          </a:p>
          <a:p>
            <a:pPr>
              <a:spcBef>
                <a:spcPts val="300"/>
              </a:spcBef>
            </a:pPr>
            <a:endParaRPr lang="en-US" altLang="zh-CN" dirty="0" smtClean="0"/>
          </a:p>
          <a:p>
            <a:pPr>
              <a:spcBef>
                <a:spcPts val="300"/>
              </a:spcBef>
            </a:pPr>
            <a:endParaRPr lang="en-US" altLang="zh-CN" dirty="0" smtClean="0"/>
          </a:p>
          <a:p>
            <a:pPr>
              <a:spcBef>
                <a:spcPts val="300"/>
              </a:spcBef>
            </a:pPr>
            <a:endParaRPr lang="en-US" altLang="zh-CN" dirty="0"/>
          </a:p>
          <a:p>
            <a:pPr>
              <a:spcBef>
                <a:spcPts val="300"/>
              </a:spcBef>
            </a:pPr>
            <a:r>
              <a:rPr lang="en-US" altLang="zh-CN" dirty="0" smtClean="0"/>
              <a:t>Option </a:t>
            </a:r>
            <a:r>
              <a:rPr lang="en-US" altLang="zh-CN" dirty="0"/>
              <a:t>B</a:t>
            </a:r>
          </a:p>
          <a:p>
            <a:pPr lvl="1">
              <a:spcBef>
                <a:spcPts val="300"/>
              </a:spcBef>
            </a:pPr>
            <a:r>
              <a:rPr lang="en-US" altLang="zh-CN" dirty="0" smtClean="0"/>
              <a:t>UPF </a:t>
            </a:r>
            <a:r>
              <a:rPr lang="en-US" altLang="zh-CN" dirty="0"/>
              <a:t>selection</a:t>
            </a:r>
          </a:p>
          <a:p>
            <a:pPr lvl="1">
              <a:spcBef>
                <a:spcPts val="300"/>
              </a:spcBef>
            </a:pPr>
            <a:r>
              <a:rPr lang="en-US" altLang="zh-CN" dirty="0"/>
              <a:t>N4 session management</a:t>
            </a:r>
          </a:p>
          <a:p>
            <a:pPr lvl="1">
              <a:spcBef>
                <a:spcPts val="300"/>
              </a:spcBef>
            </a:pPr>
            <a:r>
              <a:rPr lang="en-US" altLang="zh-CN" dirty="0"/>
              <a:t>Possible local charging and </a:t>
            </a:r>
            <a:r>
              <a:rPr lang="en-US" altLang="zh-CN" dirty="0" err="1"/>
              <a:t>QoS</a:t>
            </a:r>
            <a:r>
              <a:rPr lang="en-US" altLang="zh-CN" dirty="0"/>
              <a:t> </a:t>
            </a:r>
            <a:r>
              <a:rPr lang="en-US" altLang="zh-CN" dirty="0" smtClean="0"/>
              <a:t>enforcement</a:t>
            </a:r>
            <a:endParaRPr lang="en-US" altLang="zh-CN" dirty="0"/>
          </a:p>
          <a:p>
            <a:pPr lvl="1">
              <a:spcBef>
                <a:spcPts val="300"/>
              </a:spcBef>
            </a:pPr>
            <a:r>
              <a:rPr lang="en-US" altLang="zh-CN" dirty="0">
                <a:solidFill>
                  <a:srgbClr val="FF3300"/>
                </a:solidFill>
              </a:rPr>
              <a:t>N1 signaling </a:t>
            </a:r>
            <a:r>
              <a:rPr lang="en-US" altLang="zh-CN" dirty="0" smtClean="0">
                <a:solidFill>
                  <a:srgbClr val="FF3300"/>
                </a:solidFill>
              </a:rPr>
              <a:t>termination in Anchor SMF</a:t>
            </a:r>
            <a:endParaRPr lang="en-US" altLang="zh-CN" dirty="0">
              <a:solidFill>
                <a:srgbClr val="FF3300"/>
              </a:solidFill>
            </a:endParaRPr>
          </a:p>
          <a:p>
            <a:pPr lvl="1">
              <a:spcBef>
                <a:spcPts val="300"/>
              </a:spcBef>
            </a:pPr>
            <a:r>
              <a:rPr lang="en-US" altLang="zh-CN" dirty="0">
                <a:solidFill>
                  <a:srgbClr val="FF3300"/>
                </a:solidFill>
              </a:rPr>
              <a:t>N2 signaling </a:t>
            </a:r>
            <a:r>
              <a:rPr lang="en-US" altLang="zh-CN" dirty="0" smtClean="0">
                <a:solidFill>
                  <a:srgbClr val="FF3300"/>
                </a:solidFill>
              </a:rPr>
              <a:t>termination</a:t>
            </a:r>
            <a:r>
              <a:rPr lang="en-US" altLang="zh-CN" dirty="0">
                <a:solidFill>
                  <a:srgbClr val="FF3300"/>
                </a:solidFill>
              </a:rPr>
              <a:t> in Anchor SMF</a:t>
            </a:r>
          </a:p>
          <a:p>
            <a:pPr lvl="1">
              <a:spcBef>
                <a:spcPts val="300"/>
              </a:spcBef>
            </a:pPr>
            <a:r>
              <a:rPr lang="en-US" altLang="zh-CN" dirty="0">
                <a:solidFill>
                  <a:srgbClr val="FF3300"/>
                </a:solidFill>
              </a:rPr>
              <a:t>Event </a:t>
            </a:r>
            <a:r>
              <a:rPr lang="en-US" altLang="zh-CN" dirty="0" smtClean="0">
                <a:solidFill>
                  <a:srgbClr val="FF3300"/>
                </a:solidFill>
              </a:rPr>
              <a:t>handling</a:t>
            </a:r>
            <a:r>
              <a:rPr lang="en-US" altLang="zh-CN" dirty="0">
                <a:solidFill>
                  <a:srgbClr val="FF3300"/>
                </a:solidFill>
              </a:rPr>
              <a:t> in Anchor SMF</a:t>
            </a:r>
            <a:r>
              <a:rPr lang="en-US" altLang="zh-CN" dirty="0" smtClean="0">
                <a:solidFill>
                  <a:srgbClr val="FF3300"/>
                </a:solidFill>
              </a:rPr>
              <a:t>, </a:t>
            </a:r>
            <a:r>
              <a:rPr lang="en-US" altLang="zh-CN" dirty="0">
                <a:solidFill>
                  <a:srgbClr val="FF3300"/>
                </a:solidFill>
              </a:rPr>
              <a:t>e.g. SR, location reporting</a:t>
            </a:r>
          </a:p>
          <a:p>
            <a:pPr lvl="1">
              <a:spcBef>
                <a:spcPts val="300"/>
              </a:spcBef>
            </a:pPr>
            <a:endParaRPr lang="zh-CN" altLang="en-US" dirty="0"/>
          </a:p>
          <a:p>
            <a:pPr lvl="2">
              <a:spcBef>
                <a:spcPts val="300"/>
              </a:spcBef>
            </a:pPr>
            <a:endParaRPr lang="zh-CN" altLang="en-US" dirty="0"/>
          </a:p>
          <a:p>
            <a:endParaRPr lang="zh-CN" altLang="en-US" dirty="0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68994989"/>
              </p:ext>
            </p:extLst>
          </p:nvPr>
        </p:nvGraphicFramePr>
        <p:xfrm>
          <a:off x="4937321" y="1241448"/>
          <a:ext cx="4123313" cy="19204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5" name="Visio" r:id="rId3" imgW="8020145" imgH="3714750" progId="Visio.Drawing.15">
                  <p:embed/>
                </p:oleObj>
              </mc:Choice>
              <mc:Fallback>
                <p:oleObj name="Visio" r:id="rId3" imgW="8020145" imgH="371475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37321" y="1241448"/>
                        <a:ext cx="4123313" cy="19204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8202042"/>
              </p:ext>
            </p:extLst>
          </p:nvPr>
        </p:nvGraphicFramePr>
        <p:xfrm>
          <a:off x="5035409" y="3468944"/>
          <a:ext cx="3927136" cy="1829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66" name="Visio" r:id="rId5" imgW="8020145" imgH="3714750" progId="Visio.Drawing.15">
                  <p:embed/>
                </p:oleObj>
              </mc:Choice>
              <mc:Fallback>
                <p:oleObj name="Visio" r:id="rId5" imgW="8020145" imgH="371475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35409" y="3468944"/>
                        <a:ext cx="3927136" cy="182912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997294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455064"/>
          </a:xfrm>
        </p:spPr>
        <p:txBody>
          <a:bodyPr/>
          <a:lstStyle/>
          <a:p>
            <a:r>
              <a:rPr lang="en-GB" dirty="0" smtClean="0"/>
              <a:t>The Architecture Option A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1178982"/>
            <a:ext cx="8784976" cy="576064"/>
          </a:xfrm>
        </p:spPr>
        <p:txBody>
          <a:bodyPr>
            <a:normAutofit fontScale="62500" lnSpcReduction="20000"/>
          </a:bodyPr>
          <a:lstStyle/>
          <a:p>
            <a:r>
              <a:rPr lang="en-GB" altLang="zh-CN" dirty="0" smtClean="0"/>
              <a:t>The additional SMF interfaces with both AMF and SMF via N11 and </a:t>
            </a:r>
            <a:r>
              <a:rPr lang="en-GB" altLang="zh-CN" dirty="0" err="1" smtClean="0"/>
              <a:t>Nxy</a:t>
            </a:r>
            <a:r>
              <a:rPr lang="en-GB" altLang="zh-CN" dirty="0" smtClean="0"/>
              <a:t> respectively</a:t>
            </a:r>
            <a:endParaRPr lang="en-GB" dirty="0" smtClean="0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107504" y="1628800"/>
          <a:ext cx="3876106" cy="18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6" name="Visio" r:id="rId3" imgW="8030400" imgH="3727200" progId="Visio.Drawing.15">
                  <p:embed/>
                </p:oleObj>
              </mc:Choice>
              <mc:Fallback>
                <p:oleObj name="Visio" r:id="rId3" imgW="8030400" imgH="372720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7504" y="1628800"/>
                        <a:ext cx="3876106" cy="18002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19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8201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200" name="Object 8"/>
          <p:cNvGraphicFramePr>
            <a:graphicFrameLocks noChangeAspect="1"/>
          </p:cNvGraphicFramePr>
          <p:nvPr/>
        </p:nvGraphicFramePr>
        <p:xfrm>
          <a:off x="3923928" y="1484784"/>
          <a:ext cx="5065414" cy="4797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7" name="Visio" r:id="rId5" imgW="7953280" imgH="7534370" progId="Visio.Drawing.15">
                  <p:embed/>
                </p:oleObj>
              </mc:Choice>
              <mc:Fallback>
                <p:oleObj name="Visio" r:id="rId5" imgW="7953280" imgH="7534370" progId="Visio.Drawing.15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23928" y="1484784"/>
                        <a:ext cx="5065414" cy="47971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01659564"/>
      </p:ext>
    </p:extLst>
  </p:cSld>
  <p:clrMapOvr>
    <a:masterClrMapping/>
  </p:clrMapOvr>
  <p:transition advClick="0" advTm="8000">
    <p:fade thruBlk="1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31965</TotalTime>
  <Words>781</Words>
  <Application>Microsoft Office PowerPoint</Application>
  <PresentationFormat>全屏显示(4:3)</PresentationFormat>
  <Paragraphs>81</Paragraphs>
  <Slides>11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9" baseType="lpstr">
      <vt:lpstr>Arial </vt:lpstr>
      <vt:lpstr>黑体</vt:lpstr>
      <vt:lpstr>宋体</vt:lpstr>
      <vt:lpstr>Arial</vt:lpstr>
      <vt:lpstr>Calibri</vt:lpstr>
      <vt:lpstr>Times New Roman</vt:lpstr>
      <vt:lpstr>Office Theme</vt:lpstr>
      <vt:lpstr>Visio</vt:lpstr>
      <vt:lpstr>Intermediate SMF/UPF selection and the architecture</vt:lpstr>
      <vt:lpstr>Deployment assumption for SMF/UPF</vt:lpstr>
      <vt:lpstr>Additional SMF Insertion for Option 2</vt:lpstr>
      <vt:lpstr>Scenario for SMF Selection</vt:lpstr>
      <vt:lpstr>Selection of intermediate SMF that controls N3 UPF</vt:lpstr>
      <vt:lpstr>Selection of intermediate SMF that controls ULCL/BP</vt:lpstr>
      <vt:lpstr>Insertion of SMF that controls ULCL/BP during mobility</vt:lpstr>
      <vt:lpstr>Function of Additional SMF</vt:lpstr>
      <vt:lpstr>The Architecture Option A</vt:lpstr>
      <vt:lpstr>The Architecture Option B</vt:lpstr>
      <vt:lpstr>Comparison of Option A/B</vt:lpstr>
    </vt:vector>
  </TitlesOfParts>
  <Company>Huawei Technologies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QoS</dc:title>
  <dc:creator>CMCC</dc:creator>
  <dc:description>Template © 2009  3GPP, All rights reserved</dc:description>
  <cp:lastModifiedBy>Zhufenqin</cp:lastModifiedBy>
  <cp:revision>1043</cp:revision>
  <dcterms:created xsi:type="dcterms:W3CDTF">2008-08-30T09:32:10Z</dcterms:created>
  <dcterms:modified xsi:type="dcterms:W3CDTF">2017-06-20T14:36:38Z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UpdateProcess">
    <vt:lpwstr>End</vt:lpwstr>
  </property>
  <property fmtid="{D5CDD505-2E9C-101B-9397-08002B2CF9AE}" pid="3" name="_2015_ms_pID_725343">
    <vt:lpwstr>(3)4fCBlhk8DUBEbEOJrx2c7pdXOR2o4fIfJ6e+cp4oiBRl+mKfcCNVz8fl1cLa5rNUDzJICgQZ
AiJlgq8SXJ8f6IV80s/yryPJmL7X2iNYhmKoBqRpSepk0mcy/YSA3JQ/kbWDwrf5AbaFJN1Z
Y/HdXn8/GwTnxhWBompAcNk8GyzcIsuSc0igf1beR/pMfBFiSLO1RwAu7TPMkThAtGgs09JP
kRxoSzAiDG0e+XlE8S</vt:lpwstr>
  </property>
  <property fmtid="{D5CDD505-2E9C-101B-9397-08002B2CF9AE}" pid="4" name="_2015_ms_pID_7253431">
    <vt:lpwstr>wFGDHm9uARbvA4fSwTh13KvFlOJkQ/tmkL6/TsdQ9EqfFrU1cKjPQn
WhazP25JEoo99qmHwrCjJEvQTXNUtIf8cHo8kTwCRwHvWPlRr5puFS9emT1iAKyiOUwnHUfZ
TiIPrwKm25fSZrlS6srEvKIuGC/6slkstnR7fVj8Dcz6VYhDvMr32mAzv8BSaaVTaqx+hdPu
Ro91wJPYb2sMZ1bCzpbY4rbqQ5yQOeKY7Lf6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1497237754</vt:lpwstr>
  </property>
  <property fmtid="{D5CDD505-2E9C-101B-9397-08002B2CF9AE}" pid="9" name="_2015_ms_pID_7253432">
    <vt:lpwstr>Mw==</vt:lpwstr>
  </property>
</Properties>
</file>